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T Lakes Neue" charset="1" panose="02010001040000080307"/>
      <p:regular r:id="rId25"/>
    </p:embeddedFont>
    <p:embeddedFont>
      <p:font typeface="TT Lakes Neue Expanded Bold" charset="1" panose="02010001040000080307"/>
      <p:regular r:id="rId26"/>
    </p:embeddedFont>
    <p:embeddedFont>
      <p:font typeface="TT Lakes Neue Bold" charset="1" panose="02010001040000080307"/>
      <p:regular r:id="rId27"/>
    </p:embeddedFont>
    <p:embeddedFont>
      <p:font typeface="Open Sans Bold" charset="1" panose="020B0806030504020204"/>
      <p:regular r:id="rId28"/>
    </p:embeddedFont>
    <p:embeddedFont>
      <p:font typeface="TT Lakes Neue Expanded" charset="1" panose="0201000104000008030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https://docs.google.com/document/d/1_KM4EN8ryMXxnpSZgwjsPbJP4Dc1rt4LudfJ9jZP1LY/edit#heading=h.xjdg6mensl6u" TargetMode="External" Type="http://schemas.openxmlformats.org/officeDocument/2006/relationships/hyperlink"/><Relationship Id="rId7" Target="https://github.com/HelioGAfer/Cyberianos-MidTerm-Project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4376" y="-1848202"/>
            <a:ext cx="12194862" cy="12360625"/>
          </a:xfrm>
          <a:custGeom>
            <a:avLst/>
            <a:gdLst/>
            <a:ahLst/>
            <a:cxnLst/>
            <a:rect r="r" b="b" t="t" l="l"/>
            <a:pathLst>
              <a:path h="12360625" w="12194862">
                <a:moveTo>
                  <a:pt x="0" y="0"/>
                </a:moveTo>
                <a:lnTo>
                  <a:pt x="12194862" y="0"/>
                </a:lnTo>
                <a:lnTo>
                  <a:pt x="12194862" y="12360626"/>
                </a:lnTo>
                <a:lnTo>
                  <a:pt x="0" y="1236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901" r="0" b="-23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0483" y="4158302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926456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4983013" y="7445457"/>
            <a:ext cx="3238388" cy="2296312"/>
          </a:xfrm>
          <a:custGeom>
            <a:avLst/>
            <a:gdLst/>
            <a:ahLst/>
            <a:cxnLst/>
            <a:rect r="r" b="b" t="t" l="l"/>
            <a:pathLst>
              <a:path h="2296312" w="3238388">
                <a:moveTo>
                  <a:pt x="3238388" y="0"/>
                </a:moveTo>
                <a:lnTo>
                  <a:pt x="0" y="0"/>
                </a:lnTo>
                <a:lnTo>
                  <a:pt x="0" y="2296312"/>
                </a:lnTo>
                <a:lnTo>
                  <a:pt x="3238388" y="2296312"/>
                </a:lnTo>
                <a:lnTo>
                  <a:pt x="32383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6988" y="336197"/>
            <a:ext cx="3532708" cy="3532708"/>
          </a:xfrm>
          <a:custGeom>
            <a:avLst/>
            <a:gdLst/>
            <a:ahLst/>
            <a:cxnLst/>
            <a:rect r="r" b="b" t="t" l="l"/>
            <a:pathLst>
              <a:path h="3532708" w="3532708">
                <a:moveTo>
                  <a:pt x="0" y="0"/>
                </a:moveTo>
                <a:lnTo>
                  <a:pt x="3532708" y="0"/>
                </a:lnTo>
                <a:lnTo>
                  <a:pt x="3532708" y="3532708"/>
                </a:lnTo>
                <a:lnTo>
                  <a:pt x="0" y="3532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1527" y="1031154"/>
            <a:ext cx="1893450" cy="2142793"/>
          </a:xfrm>
          <a:custGeom>
            <a:avLst/>
            <a:gdLst/>
            <a:ahLst/>
            <a:cxnLst/>
            <a:rect r="r" b="b" t="t" l="l"/>
            <a:pathLst>
              <a:path h="2142793" w="1893450">
                <a:moveTo>
                  <a:pt x="0" y="0"/>
                </a:moveTo>
                <a:lnTo>
                  <a:pt x="1893450" y="0"/>
                </a:lnTo>
                <a:lnTo>
                  <a:pt x="1893450" y="2142794"/>
                </a:lnTo>
                <a:lnTo>
                  <a:pt x="0" y="2142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8269" y="6572332"/>
            <a:ext cx="5233258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FFFFF"/>
                </a:solidFill>
                <a:latin typeface="TT Lakes Neue"/>
              </a:rPr>
              <a:t>MID GROUP PROJECT: 401n2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2383001" y="3296767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3962" y="4068608"/>
            <a:ext cx="9460076" cy="223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Chewy </a:t>
            </a:r>
          </a:p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GDPR compliance and Data Loss Prevention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4038" y="8873214"/>
            <a:ext cx="3766679" cy="50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8"/>
              </a:lnSpc>
            </a:pPr>
            <a:r>
              <a:rPr lang="en-US" sz="3168">
                <a:solidFill>
                  <a:srgbClr val="FFFFFF">
                    <a:alpha val="66667"/>
                  </a:srgbClr>
                </a:solidFill>
                <a:latin typeface="TT Lakes Neue Bold"/>
              </a:rPr>
              <a:t>Cyberia Security 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45928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0525" y="3469985"/>
            <a:ext cx="7648775" cy="6423474"/>
          </a:xfrm>
          <a:custGeom>
            <a:avLst/>
            <a:gdLst/>
            <a:ahLst/>
            <a:cxnLst/>
            <a:rect r="r" b="b" t="t" l="l"/>
            <a:pathLst>
              <a:path h="6423474" w="7648775">
                <a:moveTo>
                  <a:pt x="0" y="0"/>
                </a:moveTo>
                <a:lnTo>
                  <a:pt x="7648775" y="0"/>
                </a:lnTo>
                <a:lnTo>
                  <a:pt x="7648775" y="6423474"/>
                </a:lnTo>
                <a:lnTo>
                  <a:pt x="0" y="642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5" t="0" r="-715" b="-1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676" y="1275141"/>
            <a:ext cx="8178524" cy="6291172"/>
          </a:xfrm>
          <a:custGeom>
            <a:avLst/>
            <a:gdLst/>
            <a:ahLst/>
            <a:cxnLst/>
            <a:rect r="r" b="b" t="t" l="l"/>
            <a:pathLst>
              <a:path h="6291172" w="8178524">
                <a:moveTo>
                  <a:pt x="0" y="0"/>
                </a:moveTo>
                <a:lnTo>
                  <a:pt x="8178524" y="0"/>
                </a:lnTo>
                <a:lnTo>
                  <a:pt x="8178524" y="6291172"/>
                </a:lnTo>
                <a:lnTo>
                  <a:pt x="0" y="6291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2437" y="5394665"/>
            <a:ext cx="504449" cy="502329"/>
          </a:xfrm>
          <a:custGeom>
            <a:avLst/>
            <a:gdLst/>
            <a:ahLst/>
            <a:cxnLst/>
            <a:rect r="r" b="b" t="t" l="l"/>
            <a:pathLst>
              <a:path h="502329" w="504449">
                <a:moveTo>
                  <a:pt x="0" y="0"/>
                </a:moveTo>
                <a:lnTo>
                  <a:pt x="504449" y="0"/>
                </a:lnTo>
                <a:lnTo>
                  <a:pt x="504449" y="502329"/>
                </a:lnTo>
                <a:lnTo>
                  <a:pt x="0" y="502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73562" y="5394665"/>
            <a:ext cx="486199" cy="502329"/>
          </a:xfrm>
          <a:custGeom>
            <a:avLst/>
            <a:gdLst/>
            <a:ahLst/>
            <a:cxnLst/>
            <a:rect r="r" b="b" t="t" l="l"/>
            <a:pathLst>
              <a:path h="502329" w="486199">
                <a:moveTo>
                  <a:pt x="0" y="0"/>
                </a:moveTo>
                <a:lnTo>
                  <a:pt x="486200" y="0"/>
                </a:lnTo>
                <a:lnTo>
                  <a:pt x="486200" y="502329"/>
                </a:lnTo>
                <a:lnTo>
                  <a:pt x="0" y="502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5228" y="404217"/>
            <a:ext cx="11177545" cy="62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  <a:spcBef>
                <a:spcPct val="0"/>
              </a:spcBef>
            </a:pPr>
            <a:r>
              <a:rPr lang="en-US" sz="4660">
                <a:solidFill>
                  <a:srgbClr val="FFFFFF"/>
                </a:solidFill>
                <a:latin typeface="TT Lakes Neue Expanded Bold"/>
              </a:rPr>
              <a:t>CIS Compliant Data 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4693" y="1799427"/>
            <a:ext cx="8195611" cy="251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TT Lakes Neue"/>
              </a:rPr>
              <a:t> </a:t>
            </a:r>
            <a:r>
              <a:rPr lang="en-US" sz="2847">
                <a:solidFill>
                  <a:srgbClr val="FFFFFF"/>
                </a:solidFill>
                <a:latin typeface="TT Lakes Neue"/>
              </a:rPr>
              <a:t>-Launch a Linux EC2 instance and configure it according to CIS benchmarks.</a:t>
            </a:r>
          </a:p>
          <a:p>
            <a:pPr algn="ctr">
              <a:lnSpc>
                <a:spcPts val="3986"/>
              </a:lnSpc>
            </a:pPr>
          </a:p>
          <a:p>
            <a:pPr algn="ctr">
              <a:lnSpc>
                <a:spcPts val="3986"/>
              </a:lnSpc>
            </a:pPr>
          </a:p>
          <a:p>
            <a:pPr algn="ctr">
              <a:lnSpc>
                <a:spcPts val="398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6676" y="8509635"/>
            <a:ext cx="8178524" cy="74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TT Lakes Neue"/>
              </a:rPr>
              <a:t> -Use AWS KMS to manage encryption keys and encrypt EBS volumes attached to the instance.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0389" y="1104900"/>
            <a:ext cx="8667221" cy="182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3917">
                <a:solidFill>
                  <a:srgbClr val="FFFFFF"/>
                </a:solidFill>
                <a:latin typeface="TT Lakes Neue Expanded Bold"/>
              </a:rPr>
              <a:t>SIEM/Log Aggregation System</a:t>
            </a:r>
          </a:p>
          <a:p>
            <a:pPr algn="ctr">
              <a:lnSpc>
                <a:spcPts val="2990"/>
              </a:lnSpc>
            </a:pPr>
          </a:p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3587">
                <a:solidFill>
                  <a:srgbClr val="FFFFFF"/>
                </a:solidFill>
                <a:latin typeface="TT Lakes Neue Expanded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9288" y="2873428"/>
            <a:ext cx="5742537" cy="615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TT Lakes Neue"/>
              </a:rPr>
              <a:t>-Set up the chosen SIEM tool and integrate it with AWS services.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TT Lakes Neue"/>
              </a:rPr>
              <a:t> -Configure CloudTrail, CloudWatch Logs, and VPC Flow Logs.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TT Lakes Neue"/>
              </a:rPr>
              <a:t> -Set up notification channels (SMS or email) to alert administrators.</a:t>
            </a:r>
          </a:p>
          <a:p>
            <a:pPr algn="l">
              <a:lnSpc>
                <a:spcPts val="411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31824" y="3357703"/>
            <a:ext cx="11372326" cy="4870501"/>
          </a:xfrm>
          <a:custGeom>
            <a:avLst/>
            <a:gdLst/>
            <a:ahLst/>
            <a:cxnLst/>
            <a:rect r="r" b="b" t="t" l="l"/>
            <a:pathLst>
              <a:path h="4870501" w="11372326">
                <a:moveTo>
                  <a:pt x="0" y="0"/>
                </a:moveTo>
                <a:lnTo>
                  <a:pt x="11372326" y="0"/>
                </a:lnTo>
                <a:lnTo>
                  <a:pt x="11372326" y="4870501"/>
                </a:lnTo>
                <a:lnTo>
                  <a:pt x="0" y="4870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00721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5371" y="1769741"/>
            <a:ext cx="6475032" cy="5448152"/>
          </a:xfrm>
          <a:custGeom>
            <a:avLst/>
            <a:gdLst/>
            <a:ahLst/>
            <a:cxnLst/>
            <a:rect r="r" b="b" t="t" l="l"/>
            <a:pathLst>
              <a:path h="5448152" w="6475032">
                <a:moveTo>
                  <a:pt x="0" y="0"/>
                </a:moveTo>
                <a:lnTo>
                  <a:pt x="6475032" y="0"/>
                </a:lnTo>
                <a:lnTo>
                  <a:pt x="6475032" y="5448152"/>
                </a:lnTo>
                <a:lnTo>
                  <a:pt x="0" y="544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28" b="-38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1036" y="4382200"/>
            <a:ext cx="6643467" cy="5633244"/>
          </a:xfrm>
          <a:custGeom>
            <a:avLst/>
            <a:gdLst/>
            <a:ahLst/>
            <a:cxnLst/>
            <a:rect r="r" b="b" t="t" l="l"/>
            <a:pathLst>
              <a:path h="5633244" w="6643467">
                <a:moveTo>
                  <a:pt x="0" y="0"/>
                </a:moveTo>
                <a:lnTo>
                  <a:pt x="6643467" y="0"/>
                </a:lnTo>
                <a:lnTo>
                  <a:pt x="6643467" y="5633243"/>
                </a:lnTo>
                <a:lnTo>
                  <a:pt x="0" y="5633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33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3542" y="8064397"/>
            <a:ext cx="1538691" cy="1570416"/>
          </a:xfrm>
          <a:custGeom>
            <a:avLst/>
            <a:gdLst/>
            <a:ahLst/>
            <a:cxnLst/>
            <a:rect r="r" b="b" t="t" l="l"/>
            <a:pathLst>
              <a:path h="1570416" w="1538691">
                <a:moveTo>
                  <a:pt x="0" y="0"/>
                </a:moveTo>
                <a:lnTo>
                  <a:pt x="1538690" y="0"/>
                </a:lnTo>
                <a:lnTo>
                  <a:pt x="1538690" y="1570416"/>
                </a:lnTo>
                <a:lnTo>
                  <a:pt x="0" y="1570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35861" y="2452306"/>
            <a:ext cx="1522342" cy="1570416"/>
          </a:xfrm>
          <a:custGeom>
            <a:avLst/>
            <a:gdLst/>
            <a:ahLst/>
            <a:cxnLst/>
            <a:rect r="r" b="b" t="t" l="l"/>
            <a:pathLst>
              <a:path h="1570416" w="1522342">
                <a:moveTo>
                  <a:pt x="0" y="0"/>
                </a:moveTo>
                <a:lnTo>
                  <a:pt x="1522343" y="0"/>
                </a:lnTo>
                <a:lnTo>
                  <a:pt x="1522343" y="1570416"/>
                </a:lnTo>
                <a:lnTo>
                  <a:pt x="0" y="1570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29025" y="571977"/>
            <a:ext cx="8790955" cy="97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2"/>
              </a:lnSpc>
              <a:spcBef>
                <a:spcPct val="0"/>
              </a:spcBef>
            </a:pPr>
            <a:r>
              <a:rPr lang="en-US" sz="3712">
                <a:solidFill>
                  <a:srgbClr val="FFFFFF"/>
                </a:solidFill>
                <a:latin typeface="TT Lakes Neue Expanded Bold"/>
              </a:rPr>
              <a:t>SIEM/Log aggregation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2372" y="1722116"/>
            <a:ext cx="5809321" cy="50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464" indent="-323232" lvl="1">
              <a:lnSpc>
                <a:spcPts val="4191"/>
              </a:lnSpc>
              <a:buAutoNum type="arabicPeriod" startAt="1"/>
            </a:pPr>
            <a:r>
              <a:rPr lang="en-US" sz="2994">
                <a:solidFill>
                  <a:srgbClr val="FFFFFF"/>
                </a:solidFill>
                <a:latin typeface="TT Lakes Neue Bold"/>
              </a:rPr>
              <a:t>Configure CloudTrail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7032" y="7359293"/>
            <a:ext cx="5249545" cy="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990">
                <a:solidFill>
                  <a:srgbClr val="FFFFFF"/>
                </a:solidFill>
                <a:latin typeface="TT Lakes Neue Bold"/>
              </a:rPr>
              <a:t>2.     Configure CloudWatch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6622" y="828971"/>
            <a:ext cx="9494756" cy="198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100">
                <a:solidFill>
                  <a:srgbClr val="FFFFFF"/>
                </a:solidFill>
                <a:latin typeface="TT Lakes Neue Expanded Bold"/>
              </a:rPr>
              <a:t>    Cloud Monitoring</a:t>
            </a:r>
          </a:p>
          <a:p>
            <a:pPr algn="l">
              <a:lnSpc>
                <a:spcPts val="5100"/>
              </a:lnSpc>
            </a:pPr>
          </a:p>
          <a:p>
            <a:pPr algn="l">
              <a:lnSpc>
                <a:spcPts val="510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TT Lakes Neue Expanded Bold"/>
              </a:rPr>
              <a:t>  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6622" y="2533240"/>
            <a:ext cx="9494756" cy="633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FFFFFF"/>
                </a:solidFill>
                <a:latin typeface="TT Lakes Neue"/>
              </a:rPr>
              <a:t>-Enable VPC Flow Logs for the VPCs containing sensitive data.</a:t>
            </a:r>
          </a:p>
          <a:p>
            <a:pPr algn="ctr">
              <a:lnSpc>
                <a:spcPts val="5568"/>
              </a:lnSpc>
            </a:pPr>
          </a:p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FFFFFF"/>
                </a:solidFill>
                <a:latin typeface="TT Lakes Neue"/>
              </a:rPr>
              <a:t> -Set up CloudWatch Alarms based on specified metrics.</a:t>
            </a:r>
          </a:p>
          <a:p>
            <a:pPr algn="ctr">
              <a:lnSpc>
                <a:spcPts val="5568"/>
              </a:lnSpc>
            </a:pPr>
          </a:p>
          <a:p>
            <a:pPr algn="ctr">
              <a:lnSpc>
                <a:spcPts val="5568"/>
              </a:lnSpc>
            </a:pPr>
            <a:r>
              <a:rPr lang="en-US" sz="3977">
                <a:solidFill>
                  <a:srgbClr val="FFFFFF"/>
                </a:solidFill>
                <a:latin typeface="TT Lakes Neue"/>
              </a:rPr>
              <a:t> -Configure an action to execute a response to the threat</a:t>
            </a:r>
          </a:p>
          <a:p>
            <a:pPr algn="ctr">
              <a:lnSpc>
                <a:spcPts val="556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2057" y="378136"/>
            <a:ext cx="6242375" cy="6717965"/>
          </a:xfrm>
          <a:custGeom>
            <a:avLst/>
            <a:gdLst/>
            <a:ahLst/>
            <a:cxnLst/>
            <a:rect r="r" b="b" t="t" l="l"/>
            <a:pathLst>
              <a:path h="6717965" w="6242375">
                <a:moveTo>
                  <a:pt x="0" y="0"/>
                </a:moveTo>
                <a:lnTo>
                  <a:pt x="6242374" y="0"/>
                </a:lnTo>
                <a:lnTo>
                  <a:pt x="6242374" y="6717965"/>
                </a:lnTo>
                <a:lnTo>
                  <a:pt x="0" y="6717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03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7608" y="4423472"/>
            <a:ext cx="7513619" cy="5345259"/>
          </a:xfrm>
          <a:custGeom>
            <a:avLst/>
            <a:gdLst/>
            <a:ahLst/>
            <a:cxnLst/>
            <a:rect r="r" b="b" t="t" l="l"/>
            <a:pathLst>
              <a:path h="5345259" w="7513619">
                <a:moveTo>
                  <a:pt x="0" y="0"/>
                </a:moveTo>
                <a:lnTo>
                  <a:pt x="7513619" y="0"/>
                </a:lnTo>
                <a:lnTo>
                  <a:pt x="7513619" y="5345259"/>
                </a:lnTo>
                <a:lnTo>
                  <a:pt x="0" y="5345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99359" y="2132515"/>
            <a:ext cx="1530089" cy="1621438"/>
          </a:xfrm>
          <a:custGeom>
            <a:avLst/>
            <a:gdLst/>
            <a:ahLst/>
            <a:cxnLst/>
            <a:rect r="r" b="b" t="t" l="l"/>
            <a:pathLst>
              <a:path h="1621438" w="1530089">
                <a:moveTo>
                  <a:pt x="0" y="0"/>
                </a:moveTo>
                <a:lnTo>
                  <a:pt x="1530090" y="0"/>
                </a:lnTo>
                <a:lnTo>
                  <a:pt x="1530090" y="1621438"/>
                </a:lnTo>
                <a:lnTo>
                  <a:pt x="0" y="1621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74713" y="1343255"/>
            <a:ext cx="5179409" cy="53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3128">
                <a:solidFill>
                  <a:srgbClr val="FFFFFF"/>
                </a:solidFill>
                <a:latin typeface="TT Lakes Neue Bold"/>
              </a:rPr>
              <a:t>3.     Create VPC Flow logs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9736" y="7551080"/>
            <a:ext cx="5117125" cy="10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3128">
                <a:solidFill>
                  <a:srgbClr val="FFFFFF"/>
                </a:solidFill>
                <a:latin typeface="TT Lakes Neue Bold"/>
              </a:rPr>
              <a:t>4.     Add Data Exfiltration Metric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721" y="3833852"/>
            <a:ext cx="9115589" cy="3858450"/>
          </a:xfrm>
          <a:custGeom>
            <a:avLst/>
            <a:gdLst/>
            <a:ahLst/>
            <a:cxnLst/>
            <a:rect r="r" b="b" t="t" l="l"/>
            <a:pathLst>
              <a:path h="3858450" w="9115589">
                <a:moveTo>
                  <a:pt x="0" y="0"/>
                </a:moveTo>
                <a:lnTo>
                  <a:pt x="9115589" y="0"/>
                </a:lnTo>
                <a:lnTo>
                  <a:pt x="9115589" y="3858451"/>
                </a:lnTo>
                <a:lnTo>
                  <a:pt x="0" y="385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84310" y="3450124"/>
            <a:ext cx="8105951" cy="457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FFFFFF"/>
                </a:solidFill>
                <a:latin typeface="TT Lakes Neue"/>
              </a:rPr>
              <a:t> </a:t>
            </a:r>
            <a:r>
              <a:rPr lang="en-US" sz="2876">
                <a:solidFill>
                  <a:srgbClr val="FFFFFF"/>
                </a:solidFill>
                <a:latin typeface="TT Lakes Neue"/>
              </a:rPr>
              <a:t>-Select a DLP solution compatible with AWS  [Trend Micro].</a:t>
            </a:r>
          </a:p>
          <a:p>
            <a:pPr algn="ctr">
              <a:lnSpc>
                <a:spcPts val="4027"/>
              </a:lnSpc>
            </a:pPr>
          </a:p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FFFFFF"/>
                </a:solidFill>
                <a:latin typeface="TT Lakes Neue"/>
              </a:rPr>
              <a:t> -Configure policies to detect and prevent the transfer of PII and PCI data.</a:t>
            </a:r>
          </a:p>
          <a:p>
            <a:pPr algn="ctr">
              <a:lnSpc>
                <a:spcPts val="4027"/>
              </a:lnSpc>
            </a:pPr>
          </a:p>
          <a:p>
            <a:pPr algn="ctr">
              <a:lnSpc>
                <a:spcPts val="4027"/>
              </a:lnSpc>
            </a:pPr>
            <a:r>
              <a:rPr lang="en-US" sz="2876">
                <a:solidFill>
                  <a:srgbClr val="FFFFFF"/>
                </a:solidFill>
                <a:latin typeface="TT Lakes Neue"/>
              </a:rPr>
              <a:t> -Test the DLP solution to ensure it effectively blocks unauthorized data exfiltration.</a:t>
            </a:r>
          </a:p>
          <a:p>
            <a:pPr algn="ctr">
              <a:lnSpc>
                <a:spcPts val="40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974285" y="828336"/>
            <a:ext cx="10643735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TT Lakes Neue Expanded Bold"/>
              </a:rPr>
              <a:t>Data Loss Prevention (DLP) Controls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091405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94712" y="6507974"/>
            <a:ext cx="5017619" cy="3099462"/>
          </a:xfrm>
          <a:custGeom>
            <a:avLst/>
            <a:gdLst/>
            <a:ahLst/>
            <a:cxnLst/>
            <a:rect r="r" b="b" t="t" l="l"/>
            <a:pathLst>
              <a:path h="3099462" w="5017619">
                <a:moveTo>
                  <a:pt x="0" y="0"/>
                </a:moveTo>
                <a:lnTo>
                  <a:pt x="5017618" y="0"/>
                </a:lnTo>
                <a:lnTo>
                  <a:pt x="5017618" y="3099462"/>
                </a:lnTo>
                <a:lnTo>
                  <a:pt x="0" y="309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7439" y="4729814"/>
            <a:ext cx="4484480" cy="3556320"/>
          </a:xfrm>
          <a:custGeom>
            <a:avLst/>
            <a:gdLst/>
            <a:ahLst/>
            <a:cxnLst/>
            <a:rect r="r" b="b" t="t" l="l"/>
            <a:pathLst>
              <a:path h="3556320" w="4484480">
                <a:moveTo>
                  <a:pt x="0" y="0"/>
                </a:moveTo>
                <a:lnTo>
                  <a:pt x="4484480" y="0"/>
                </a:lnTo>
                <a:lnTo>
                  <a:pt x="4484480" y="3556320"/>
                </a:lnTo>
                <a:lnTo>
                  <a:pt x="0" y="355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4712" y="2782193"/>
            <a:ext cx="5868567" cy="3535281"/>
          </a:xfrm>
          <a:custGeom>
            <a:avLst/>
            <a:gdLst/>
            <a:ahLst/>
            <a:cxnLst/>
            <a:rect r="r" b="b" t="t" l="l"/>
            <a:pathLst>
              <a:path h="3535281" w="5868567">
                <a:moveTo>
                  <a:pt x="0" y="0"/>
                </a:moveTo>
                <a:lnTo>
                  <a:pt x="5868567" y="0"/>
                </a:lnTo>
                <a:lnTo>
                  <a:pt x="5868567" y="3535281"/>
                </a:lnTo>
                <a:lnTo>
                  <a:pt x="0" y="353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30910" y="725805"/>
            <a:ext cx="381444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TT Lakes Neue Expanded Bold"/>
              </a:rPr>
              <a:t>DLP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058" y="3835990"/>
            <a:ext cx="63295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T Lakes Neue Bold"/>
              </a:rPr>
              <a:t>     2.     Trend Micro installation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94712" y="2053848"/>
            <a:ext cx="506809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T Lakes Neue Bold"/>
              </a:rPr>
              <a:t>3.     Policy configuration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058" y="2053848"/>
            <a:ext cx="71472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T Lakes Neue Bold"/>
              </a:rPr>
              <a:t>     1.     Create Trend Micro account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1783" y="3171493"/>
            <a:ext cx="2082770" cy="2096164"/>
          </a:xfrm>
          <a:custGeom>
            <a:avLst/>
            <a:gdLst/>
            <a:ahLst/>
            <a:cxnLst/>
            <a:rect r="r" b="b" t="t" l="l"/>
            <a:pathLst>
              <a:path h="2096164" w="2082770">
                <a:moveTo>
                  <a:pt x="0" y="0"/>
                </a:moveTo>
                <a:lnTo>
                  <a:pt x="2082770" y="0"/>
                </a:lnTo>
                <a:lnTo>
                  <a:pt x="2082770" y="2096165"/>
                </a:lnTo>
                <a:lnTo>
                  <a:pt x="0" y="2096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20982" y="6204059"/>
            <a:ext cx="1624372" cy="1589314"/>
          </a:xfrm>
          <a:custGeom>
            <a:avLst/>
            <a:gdLst/>
            <a:ahLst/>
            <a:cxnLst/>
            <a:rect r="r" b="b" t="t" l="l"/>
            <a:pathLst>
              <a:path h="1589314" w="1624372">
                <a:moveTo>
                  <a:pt x="0" y="0"/>
                </a:moveTo>
                <a:lnTo>
                  <a:pt x="1624372" y="0"/>
                </a:lnTo>
                <a:lnTo>
                  <a:pt x="1624372" y="1589314"/>
                </a:lnTo>
                <a:lnTo>
                  <a:pt x="0" y="1589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1528" y="1539975"/>
            <a:ext cx="7404943" cy="57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DOCUMENTATION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9418" y="4008337"/>
            <a:ext cx="2333307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 u="sng">
                <a:solidFill>
                  <a:srgbClr val="FFFFFF"/>
                </a:solidFill>
                <a:latin typeface="TT Lakes Neue Expanded"/>
                <a:hlinkClick r:id="rId6" tooltip="https://docs.google.com/document/d/1_KM4EN8ryMXxnpSZgwjsPbJP4Dc1rt4LudfJ9jZP1LY/edit#heading=h.xjdg6mensl6u"/>
              </a:rPr>
              <a:t>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7271" y="6733285"/>
            <a:ext cx="4410075" cy="5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4000" u="sng">
                <a:solidFill>
                  <a:srgbClr val="FFFFFF"/>
                </a:solidFill>
                <a:latin typeface="TT Lakes Neue Expanded"/>
                <a:hlinkClick r:id="rId7" tooltip="https://github.com/HelioGAfer/Cyberianos-MidTerm-Project"/>
              </a:rPr>
              <a:t>Project Repo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1133" y="1143000"/>
            <a:ext cx="13745734" cy="224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5879">
                <a:solidFill>
                  <a:srgbClr val="FFFFFF"/>
                </a:solidFill>
                <a:latin typeface="TT Lakes Neue Expanded Bold"/>
              </a:rPr>
              <a:t>APPLICATION &amp; DEMONSTRATION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505467" y="5053140"/>
            <a:ext cx="3277066" cy="151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5879">
                <a:solidFill>
                  <a:srgbClr val="FFFFFF"/>
                </a:solidFill>
                <a:latin typeface="TT Lakes Neue Expanded Bold"/>
              </a:rPr>
              <a:t>DEMO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9625" y="4406415"/>
            <a:ext cx="6488749" cy="158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sz="6158">
                <a:solidFill>
                  <a:srgbClr val="FFFFFF"/>
                </a:solidFill>
                <a:latin typeface="TT Lakes Neue Expanded Bold"/>
              </a:rPr>
              <a:t>THANK YOU</a:t>
            </a:r>
          </a:p>
          <a:p>
            <a:pPr algn="ctr">
              <a:lnSpc>
                <a:spcPts val="6158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5858" y="750422"/>
            <a:ext cx="3800951" cy="67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  <a:spcBef>
                <a:spcPct val="0"/>
              </a:spcBef>
            </a:pPr>
            <a:r>
              <a:rPr lang="en-US" sz="5023">
                <a:solidFill>
                  <a:srgbClr val="FFFFFF"/>
                </a:solidFill>
                <a:latin typeface="TT Lakes Neue Expanded Bold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4244" y="2605257"/>
            <a:ext cx="10804180" cy="603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</a:pPr>
            <a:r>
              <a:rPr lang="en-US" sz="3698">
                <a:solidFill>
                  <a:srgbClr val="FFFFFF"/>
                </a:solidFill>
                <a:latin typeface="TT Lakes Neue Expanded Bold"/>
              </a:rPr>
              <a:t>1. Team member Introductions</a:t>
            </a: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698"/>
              </a:lnSpc>
            </a:pPr>
          </a:p>
          <a:p>
            <a:pPr algn="l">
              <a:lnSpc>
                <a:spcPts val="3369"/>
              </a:lnSpc>
            </a:pPr>
            <a:r>
              <a:rPr lang="en-US" sz="3369">
                <a:solidFill>
                  <a:srgbClr val="FFFFFF"/>
                </a:solidFill>
                <a:latin typeface="TT Lakes Neue Expanded Bold"/>
              </a:rPr>
              <a:t>2. Problem Domain &amp; Project Overview</a:t>
            </a: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</a:pPr>
            <a:r>
              <a:rPr lang="en-US" sz="3369">
                <a:solidFill>
                  <a:srgbClr val="FFFFFF"/>
                </a:solidFill>
                <a:latin typeface="TT Lakes Neue Expanded Bold"/>
              </a:rPr>
              <a:t>3. Application Demonstration</a:t>
            </a: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</a:pPr>
            <a:r>
              <a:rPr lang="en-US" sz="3369">
                <a:solidFill>
                  <a:srgbClr val="FFFFFF"/>
                </a:solidFill>
                <a:latin typeface="TT Lakes Neue Expanded Bold"/>
              </a:rPr>
              <a:t>4. Documentation</a:t>
            </a: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</a:pPr>
          </a:p>
          <a:p>
            <a:pPr algn="l">
              <a:lnSpc>
                <a:spcPts val="3369"/>
              </a:lnSpc>
              <a:spcBef>
                <a:spcPct val="0"/>
              </a:spcBef>
            </a:pPr>
            <a:r>
              <a:rPr lang="en-US" sz="3369">
                <a:solidFill>
                  <a:srgbClr val="FFFFFF"/>
                </a:solidFill>
                <a:latin typeface="TT Lakes Neue Expanded Bold"/>
              </a:rPr>
              <a:t>5. Q&amp;A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2346" y="1832277"/>
            <a:ext cx="11423308" cy="133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5100">
                <a:solidFill>
                  <a:srgbClr val="FFFFFF"/>
                </a:solidFill>
                <a:latin typeface="TT Lakes Neue Expanded Bold"/>
              </a:rPr>
              <a:t>Team Members 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53306" y="4897160"/>
            <a:ext cx="4181389" cy="57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OUR TEAM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2748" y="1920289"/>
            <a:ext cx="4922503" cy="4835687"/>
          </a:xfrm>
          <a:custGeom>
            <a:avLst/>
            <a:gdLst/>
            <a:ahLst/>
            <a:cxnLst/>
            <a:rect r="r" b="b" t="t" l="l"/>
            <a:pathLst>
              <a:path h="4835687" w="4922503">
                <a:moveTo>
                  <a:pt x="0" y="0"/>
                </a:moveTo>
                <a:lnTo>
                  <a:pt x="4922504" y="0"/>
                </a:lnTo>
                <a:lnTo>
                  <a:pt x="4922504" y="4835687"/>
                </a:lnTo>
                <a:lnTo>
                  <a:pt x="0" y="483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64498" y="655495"/>
            <a:ext cx="6559004" cy="113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Diogo Figueiredo</a:t>
            </a:r>
          </a:p>
          <a:p>
            <a:pPr algn="ctr">
              <a:lnSpc>
                <a:spcPts val="440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75595" y="7468464"/>
            <a:ext cx="12136811" cy="154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2997">
                <a:solidFill>
                  <a:srgbClr val="FFFFFF"/>
                </a:solidFill>
                <a:latin typeface="TT Lakes Neue"/>
              </a:rPr>
              <a:t>“I try every day to become a better version of myself. </a:t>
            </a:r>
          </a:p>
          <a:p>
            <a:pPr algn="ctr">
              <a:lnSpc>
                <a:spcPts val="4195"/>
              </a:lnSpc>
            </a:pPr>
            <a:r>
              <a:rPr lang="en-US" sz="2997">
                <a:solidFill>
                  <a:srgbClr val="FFFFFF"/>
                </a:solidFill>
                <a:latin typeface="TT Lakes Neue"/>
              </a:rPr>
              <a:t> I believe that my diverse background in biology and hospitality will make a huge contribution to my aspiring cybersecurity career.”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9551" y="1670247"/>
            <a:ext cx="4927056" cy="5158238"/>
          </a:xfrm>
          <a:custGeom>
            <a:avLst/>
            <a:gdLst/>
            <a:ahLst/>
            <a:cxnLst/>
            <a:rect r="r" b="b" t="t" l="l"/>
            <a:pathLst>
              <a:path h="5158238" w="4927056">
                <a:moveTo>
                  <a:pt x="0" y="0"/>
                </a:moveTo>
                <a:lnTo>
                  <a:pt x="4927056" y="0"/>
                </a:lnTo>
                <a:lnTo>
                  <a:pt x="4927056" y="5158238"/>
                </a:lnTo>
                <a:lnTo>
                  <a:pt x="0" y="51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2052" y="446167"/>
            <a:ext cx="5696346" cy="122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4737">
                <a:solidFill>
                  <a:srgbClr val="FFFFFF"/>
                </a:solidFill>
                <a:latin typeface="TT Lakes Neue Expanded Bold"/>
              </a:rPr>
              <a:t>Hélio Ferreira</a:t>
            </a:r>
          </a:p>
          <a:p>
            <a:pPr algn="ctr">
              <a:lnSpc>
                <a:spcPts val="4737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2369" y="7287397"/>
            <a:ext cx="10203261" cy="230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</a:pPr>
            <a:r>
              <a:rPr lang="en-US" sz="3014">
                <a:solidFill>
                  <a:srgbClr val="FFFFFF"/>
                </a:solidFill>
                <a:latin typeface="TT Lakes Neue"/>
              </a:rPr>
              <a:t>"I am a cybersecurity enthusiast who's guided by the values of professionalism and good faith. With a background in accounting and insurance, I hope in the future I can use that knowledge in multiple Cybersecurity areas."</a:t>
            </a:r>
          </a:p>
          <a:p>
            <a:pPr algn="ctr">
              <a:lnSpc>
                <a:spcPts val="301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6060" y="1506350"/>
            <a:ext cx="5160260" cy="5160260"/>
          </a:xfrm>
          <a:custGeom>
            <a:avLst/>
            <a:gdLst/>
            <a:ahLst/>
            <a:cxnLst/>
            <a:rect r="r" b="b" t="t" l="l"/>
            <a:pathLst>
              <a:path h="5160260" w="5160260">
                <a:moveTo>
                  <a:pt x="0" y="0"/>
                </a:moveTo>
                <a:lnTo>
                  <a:pt x="5160260" y="0"/>
                </a:lnTo>
                <a:lnTo>
                  <a:pt x="5160260" y="5160260"/>
                </a:lnTo>
                <a:lnTo>
                  <a:pt x="0" y="5160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5204" y="529608"/>
            <a:ext cx="6113621" cy="117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4533">
                <a:solidFill>
                  <a:srgbClr val="FFFFFF"/>
                </a:solidFill>
                <a:latin typeface="TT Lakes Neue Expanded Bold"/>
              </a:rPr>
              <a:t>Tomás Ferreira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68157" y="6970866"/>
            <a:ext cx="8379140" cy="182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885">
                <a:solidFill>
                  <a:srgbClr val="FFFFFF"/>
                </a:solidFill>
                <a:latin typeface="TT Lakes Neue"/>
              </a:rPr>
              <a:t>“I specialize in cloud cybersecurity.</a:t>
            </a:r>
          </a:p>
          <a:p>
            <a:pPr algn="ctr">
              <a:lnSpc>
                <a:spcPts val="2885"/>
              </a:lnSpc>
            </a:pPr>
            <a:r>
              <a:rPr lang="en-US" sz="2885">
                <a:solidFill>
                  <a:srgbClr val="FFFFFF"/>
                </a:solidFill>
                <a:latin typeface="TT Lakes Neue"/>
              </a:rPr>
              <a:t>I am fascinated about understanding how hackers think and operate.</a:t>
            </a:r>
          </a:p>
          <a:p>
            <a:pPr algn="ctr">
              <a:lnSpc>
                <a:spcPts val="2885"/>
              </a:lnSpc>
              <a:spcBef>
                <a:spcPct val="0"/>
              </a:spcBef>
            </a:pPr>
            <a:r>
              <a:rPr lang="en-US" sz="2885">
                <a:solidFill>
                  <a:srgbClr val="FFFFFF"/>
                </a:solidFill>
                <a:latin typeface="TT Lakes Neue"/>
              </a:rPr>
              <a:t>I believe that by studying their techniques, we can develop more effective defenses.”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119980" y="4022036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2"/>
                </a:lnTo>
                <a:lnTo>
                  <a:pt x="0" y="699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7025" y="1703877"/>
            <a:ext cx="11923965" cy="6697221"/>
          </a:xfrm>
          <a:custGeom>
            <a:avLst/>
            <a:gdLst/>
            <a:ahLst/>
            <a:cxnLst/>
            <a:rect r="r" b="b" t="t" l="l"/>
            <a:pathLst>
              <a:path h="6697221" w="11923965">
                <a:moveTo>
                  <a:pt x="0" y="0"/>
                </a:moveTo>
                <a:lnTo>
                  <a:pt x="11923965" y="0"/>
                </a:lnTo>
                <a:lnTo>
                  <a:pt x="11923965" y="6697221"/>
                </a:lnTo>
                <a:lnTo>
                  <a:pt x="0" y="6697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49084" y="665289"/>
            <a:ext cx="8270896" cy="148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</a:pPr>
            <a:r>
              <a:rPr lang="en-US" sz="5771">
                <a:solidFill>
                  <a:srgbClr val="FFFFFF"/>
                </a:solidFill>
                <a:latin typeface="TT Lakes Neue Expanded Bold"/>
              </a:rPr>
              <a:t>Problem Domain</a:t>
            </a:r>
          </a:p>
          <a:p>
            <a:pPr algn="ctr">
              <a:lnSpc>
                <a:spcPts val="577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42911" y="8121039"/>
            <a:ext cx="5016341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T Lakes Neue Bold"/>
              </a:rPr>
              <a:t>Chewy’s Strategy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479" y="8911566"/>
            <a:ext cx="793822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Sales growth in International markets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94270" y="8036560"/>
            <a:ext cx="2433003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TT Lakes Neue Bold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51704" y="8734425"/>
            <a:ext cx="411813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Europe GDPR compliance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TT Lakes Neue"/>
              </a:rPr>
              <a:t>Protect PCI/PII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81559" y="2981782"/>
            <a:ext cx="11715833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Lakes Neue"/>
              </a:rPr>
              <a:t> -Create individual IAM users for each team member.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Lakes Neue"/>
              </a:rPr>
              <a:t> -Assign least-privilege permissions to users based on their roles.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Lakes Neue"/>
              </a:rPr>
              <a:t> -Enable MFA for all users with high-level access.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T Lakes Neue"/>
              </a:rPr>
              <a:t> -Regularly review and audit IAM policies and access logs.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119980" y="2043270"/>
            <a:ext cx="1259987" cy="1259987"/>
          </a:xfrm>
          <a:custGeom>
            <a:avLst/>
            <a:gdLst/>
            <a:ahLst/>
            <a:cxnLst/>
            <a:rect r="r" b="b" t="t" l="l"/>
            <a:pathLst>
              <a:path h="1259987" w="1259987">
                <a:moveTo>
                  <a:pt x="0" y="0"/>
                </a:moveTo>
                <a:lnTo>
                  <a:pt x="1259987" y="0"/>
                </a:lnTo>
                <a:lnTo>
                  <a:pt x="1259987" y="1259987"/>
                </a:lnTo>
                <a:lnTo>
                  <a:pt x="0" y="125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08896" y="1114425"/>
            <a:ext cx="8478044" cy="57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9684" y="2476412"/>
            <a:ext cx="8690928" cy="46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T Lakes Neue Expanded Bold"/>
              </a:rPr>
              <a:t>Proper IAM 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19980" y="-323623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119980" y="5143500"/>
            <a:ext cx="6748752" cy="6990233"/>
          </a:xfrm>
          <a:custGeom>
            <a:avLst/>
            <a:gdLst/>
            <a:ahLst/>
            <a:cxnLst/>
            <a:rect r="r" b="b" t="t" l="l"/>
            <a:pathLst>
              <a:path h="6990233" w="6748752">
                <a:moveTo>
                  <a:pt x="0" y="0"/>
                </a:moveTo>
                <a:lnTo>
                  <a:pt x="6748752" y="0"/>
                </a:lnTo>
                <a:lnTo>
                  <a:pt x="6748752" y="6990233"/>
                </a:lnTo>
                <a:lnTo>
                  <a:pt x="0" y="6990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01259" y="1314023"/>
            <a:ext cx="8318722" cy="4738700"/>
          </a:xfrm>
          <a:custGeom>
            <a:avLst/>
            <a:gdLst/>
            <a:ahLst/>
            <a:cxnLst/>
            <a:rect r="r" b="b" t="t" l="l"/>
            <a:pathLst>
              <a:path h="4738700" w="8318722">
                <a:moveTo>
                  <a:pt x="0" y="0"/>
                </a:moveTo>
                <a:lnTo>
                  <a:pt x="8318721" y="0"/>
                </a:lnTo>
                <a:lnTo>
                  <a:pt x="8318721" y="4738700"/>
                </a:lnTo>
                <a:lnTo>
                  <a:pt x="0" y="473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3824" y="6355476"/>
            <a:ext cx="6554240" cy="811122"/>
          </a:xfrm>
          <a:custGeom>
            <a:avLst/>
            <a:gdLst/>
            <a:ahLst/>
            <a:cxnLst/>
            <a:rect r="r" b="b" t="t" l="l"/>
            <a:pathLst>
              <a:path h="811122" w="6554240">
                <a:moveTo>
                  <a:pt x="0" y="0"/>
                </a:moveTo>
                <a:lnTo>
                  <a:pt x="6554241" y="0"/>
                </a:lnTo>
                <a:lnTo>
                  <a:pt x="6554241" y="811122"/>
                </a:lnTo>
                <a:lnTo>
                  <a:pt x="0" y="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8065" y="7761188"/>
            <a:ext cx="6588644" cy="2057652"/>
          </a:xfrm>
          <a:custGeom>
            <a:avLst/>
            <a:gdLst/>
            <a:ahLst/>
            <a:cxnLst/>
            <a:rect r="r" b="b" t="t" l="l"/>
            <a:pathLst>
              <a:path h="2057652" w="6588644">
                <a:moveTo>
                  <a:pt x="0" y="0"/>
                </a:moveTo>
                <a:lnTo>
                  <a:pt x="6588643" y="0"/>
                </a:lnTo>
                <a:lnTo>
                  <a:pt x="6588643" y="2057652"/>
                </a:lnTo>
                <a:lnTo>
                  <a:pt x="0" y="2057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1545" y="5143500"/>
            <a:ext cx="2533538" cy="4629872"/>
          </a:xfrm>
          <a:custGeom>
            <a:avLst/>
            <a:gdLst/>
            <a:ahLst/>
            <a:cxnLst/>
            <a:rect r="r" b="b" t="t" l="l"/>
            <a:pathLst>
              <a:path h="4629872" w="2533538">
                <a:moveTo>
                  <a:pt x="0" y="0"/>
                </a:moveTo>
                <a:lnTo>
                  <a:pt x="2533538" y="0"/>
                </a:lnTo>
                <a:lnTo>
                  <a:pt x="2533538" y="4629872"/>
                </a:lnTo>
                <a:lnTo>
                  <a:pt x="0" y="4629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93824" y="450213"/>
            <a:ext cx="8051641" cy="57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TT Lakes Neue Expanded Bold"/>
              </a:rPr>
              <a:t>IAM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68529"/>
            <a:ext cx="565690" cy="6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3992">
                <a:solidFill>
                  <a:srgbClr val="FFFFFF"/>
                </a:solidFill>
                <a:latin typeface="Open Sans Bold"/>
              </a:rPr>
              <a:t>1.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6836" y="5673771"/>
            <a:ext cx="433977" cy="6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3992">
                <a:solidFill>
                  <a:srgbClr val="FFFFFF"/>
                </a:solidFill>
                <a:latin typeface="Open Sans Bold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31076" y="7079484"/>
            <a:ext cx="433977" cy="6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3992">
                <a:solidFill>
                  <a:srgbClr val="FFFFFF"/>
                </a:solidFill>
                <a:latin typeface="Open Sans Bold"/>
              </a:rPr>
              <a:t>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DAGJE9CMGgU</dc:identifier>
  <dcterms:modified xsi:type="dcterms:W3CDTF">2011-08-01T06:04:30Z</dcterms:modified>
  <cp:revision>1</cp:revision>
  <dc:title>Implementing robust cybersecurity measures to protect sensitive data and systems from cyber-attacks (Presentation)</dc:title>
</cp:coreProperties>
</file>